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notesMasterIdLst>
    <p:notesMasterId r:id="rId13"/>
  </p:notesMasterIdLst>
  <p:handoutMasterIdLst>
    <p:handoutMasterId r:id="rId14"/>
  </p:handoutMasterIdLst>
  <p:sldIdLst>
    <p:sldId id="396" r:id="rId2"/>
    <p:sldId id="416" r:id="rId3"/>
    <p:sldId id="419" r:id="rId4"/>
    <p:sldId id="454" r:id="rId5"/>
    <p:sldId id="444" r:id="rId6"/>
    <p:sldId id="448" r:id="rId7"/>
    <p:sldId id="404" r:id="rId8"/>
    <p:sldId id="452" r:id="rId9"/>
    <p:sldId id="431" r:id="rId10"/>
    <p:sldId id="455" r:id="rId11"/>
    <p:sldId id="415" r:id="rId12"/>
  </p:sldIdLst>
  <p:sldSz cx="9144000" cy="6858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yo Eun Shin" initials="HES" lastIdx="1" clrIdx="0">
    <p:extLst>
      <p:ext uri="{19B8F6BF-5375-455C-9EA6-DF929625EA0E}">
        <p15:presenceInfo xmlns:p15="http://schemas.microsoft.com/office/powerpoint/2012/main" userId="Hyo Eun Sh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557" autoAdjust="0"/>
  </p:normalViewPr>
  <p:slideViewPr>
    <p:cSldViewPr>
      <p:cViewPr varScale="1">
        <p:scale>
          <a:sx n="111" d="100"/>
          <a:sy n="111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084DE-1148-44A5-857E-E3D33AB1C400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B1148-0149-40EB-BB31-DF06284CC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728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8" y="0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BE82404C-2FD9-433D-9B0E-D822439A7AD0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046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21940"/>
            <a:ext cx="5447030" cy="4473416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3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8" y="9442153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A14A688D-68F3-4F92-A3BE-37128D1A8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362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A688D-68F3-4F92-A3BE-37128D1A8DA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487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4464028"/>
            <a:ext cx="6858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3829878"/>
            <a:ext cx="6858000" cy="618523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825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46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829878"/>
            <a:ext cx="6858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438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035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69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3922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133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511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759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655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333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6856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630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200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5107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0395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865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B7951E21-4729-4631-923C-7950781B02D1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A293825E-66AE-4C78-AD13-F33B327BF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685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BbZWzYMHsQ" TargetMode="Externa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nthemargins.org.uk/" TargetMode="External"/><Relationship Id="rId2" Type="http://schemas.openxmlformats.org/officeDocument/2006/relationships/hyperlink" Target="https://tempacco.wordpres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ESRC festival of Social Science"/>
          <p:cNvSpPr>
            <a:spLocks noChangeAspect="1" noChangeArrowheads="1"/>
          </p:cNvSpPr>
          <p:nvPr/>
        </p:nvSpPr>
        <p:spPr bwMode="auto">
          <a:xfrm>
            <a:off x="4954440" y="198884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2" descr="Image result for passport contro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043608" y="6875164"/>
            <a:ext cx="6858000" cy="658292"/>
          </a:xfrm>
        </p:spPr>
        <p:txBody>
          <a:bodyPr>
            <a:noAutofit/>
          </a:bodyPr>
          <a:lstStyle/>
          <a:p>
            <a:pPr algn="ctr"/>
            <a:endParaRPr lang="en-US" sz="4400" b="1" dirty="0"/>
          </a:p>
          <a:p>
            <a:pPr algn="ctr"/>
            <a:endParaRPr lang="en-US" sz="4400" b="1" dirty="0"/>
          </a:p>
          <a:p>
            <a:pPr algn="ctr"/>
            <a:endParaRPr lang="en-US" sz="4400" b="1" dirty="0"/>
          </a:p>
          <a:p>
            <a:pPr algn="ctr"/>
            <a:endParaRPr lang="en-US" sz="4400" b="1" dirty="0"/>
          </a:p>
          <a:p>
            <a:pPr algn="ctr"/>
            <a:br>
              <a:rPr lang="en-US" sz="4400" b="1" dirty="0"/>
            </a:br>
            <a:br>
              <a:rPr lang="en-US" sz="4400" b="1" dirty="0"/>
            </a:br>
            <a:br>
              <a:rPr lang="en-US" sz="4400" b="1" dirty="0"/>
            </a:br>
            <a:endParaRPr lang="en-GB" sz="4400" dirty="0"/>
          </a:p>
          <a:p>
            <a:pPr algn="ctr"/>
            <a:endParaRPr lang="en-US" sz="4400" b="1" dirty="0"/>
          </a:p>
          <a:p>
            <a:pPr algn="ctr"/>
            <a:endParaRPr lang="en-US" sz="4400" b="1" dirty="0"/>
          </a:p>
          <a:p>
            <a:pPr algn="ctr"/>
            <a:endParaRPr lang="en-US" sz="4400" b="1" dirty="0"/>
          </a:p>
          <a:p>
            <a:pPr algn="ctr"/>
            <a:endParaRPr lang="en-US" sz="4400" b="1" dirty="0"/>
          </a:p>
          <a:p>
            <a:pPr algn="ctr"/>
            <a:endParaRPr lang="en-US" sz="4400" b="1" dirty="0"/>
          </a:p>
        </p:txBody>
      </p:sp>
      <p:sp>
        <p:nvSpPr>
          <p:cNvPr id="3" name="Rectangle 2"/>
          <p:cNvSpPr/>
          <p:nvPr/>
        </p:nvSpPr>
        <p:spPr>
          <a:xfrm>
            <a:off x="1340260" y="733123"/>
            <a:ext cx="626469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b="1" dirty="0"/>
          </a:p>
          <a:p>
            <a:pPr algn="ctr"/>
            <a:r>
              <a:rPr lang="en-GB" sz="2800" b="1" dirty="0"/>
              <a:t>Co-producing research with asylum seeking community in Glasgow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48180" y="6472759"/>
            <a:ext cx="2595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/>
              <a:t>Edinburgh, 7</a:t>
            </a:r>
            <a:r>
              <a:rPr lang="en-GB" sz="1400" baseline="30000" dirty="0"/>
              <a:t>th</a:t>
            </a:r>
            <a:r>
              <a:rPr lang="en-GB" sz="1400" dirty="0"/>
              <a:t> January 2025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C44983-F507-47D5-B50E-C4E0D8AC08E3}"/>
              </a:ext>
            </a:extLst>
          </p:cNvPr>
          <p:cNvSpPr/>
          <p:nvPr/>
        </p:nvSpPr>
        <p:spPr>
          <a:xfrm>
            <a:off x="0" y="0"/>
            <a:ext cx="9144000" cy="82919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 descr="logo">
            <a:extLst>
              <a:ext uri="{FF2B5EF4-FFF2-40B4-BE49-F238E27FC236}">
                <a16:creationId xmlns:a16="http://schemas.microsoft.com/office/drawing/2014/main" id="{F6D2D7C4-77FC-4BD4-9901-EAAD584A97D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46092"/>
            <a:ext cx="1518920" cy="423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EFD1575-739B-4BA7-89F2-8D3F6AEEB6C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490" y="191155"/>
            <a:ext cx="1613535" cy="407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Phone top ups for Asylum Seekers &amp;amp; Refugee in COVID19 Lock down | Chuffed |  Non-profit charity and social enterprise fundraising">
            <a:extLst>
              <a:ext uri="{FF2B5EF4-FFF2-40B4-BE49-F238E27FC236}">
                <a16:creationId xmlns:a16="http://schemas.microsoft.com/office/drawing/2014/main" id="{368EA919-B6C6-454F-9A2F-C0D44FA9A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013" y="119229"/>
            <a:ext cx="924559" cy="519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9BA98F6-2FD4-B802-C7EE-1A242D466DD4}"/>
              </a:ext>
            </a:extLst>
          </p:cNvPr>
          <p:cNvSpPr txBox="1"/>
          <p:nvPr/>
        </p:nvSpPr>
        <p:spPr>
          <a:xfrm>
            <a:off x="1499591" y="5224795"/>
            <a:ext cx="5400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chemeClr val="tx2"/>
                </a:solidFill>
              </a:rPr>
              <a:t>Taulant Guma– Edinburgh Napier University </a:t>
            </a:r>
          </a:p>
          <a:p>
            <a:pPr algn="ctr"/>
            <a:r>
              <a:rPr lang="en-GB" sz="1400" dirty="0">
                <a:solidFill>
                  <a:schemeClr val="tx2"/>
                </a:solidFill>
              </a:rPr>
              <a:t>Yvonne Blake – Migrants Organising for Rights and Empowerment </a:t>
            </a:r>
          </a:p>
        </p:txBody>
      </p:sp>
      <p:pic>
        <p:nvPicPr>
          <p:cNvPr id="9" name="Picture 8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10FB195-5ABA-4057-802A-CD7B21295B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196" y="2734062"/>
            <a:ext cx="4138984" cy="198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27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701"/>
    </mc:Choice>
    <mc:Fallback xmlns="">
      <p:transition spd="slow" advTm="2770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E466C-C3A8-4B21-9DA7-2C4AFB8D8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the study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36AD9-B3F6-4D5A-AD97-A2573C862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000" y="1825625"/>
            <a:ext cx="4596096" cy="4351338"/>
          </a:xfrm>
        </p:spPr>
        <p:txBody>
          <a:bodyPr>
            <a:normAutofit fontScale="85000" lnSpcReduction="20000"/>
          </a:bodyPr>
          <a:lstStyle/>
          <a:p>
            <a:r>
              <a:rPr lang="en-GB" i="1" dirty="0"/>
              <a:t>Safe environment? Investigating the use of temporary accommodation to house asylum seekers and refugees during the Covid-19 outbreak</a:t>
            </a:r>
          </a:p>
          <a:p>
            <a:endParaRPr lang="en-GB" i="1" dirty="0"/>
          </a:p>
          <a:p>
            <a:pPr marL="514350" indent="-514350">
              <a:buFont typeface="+mj-lt"/>
              <a:buAutoNum type="romanLcPeriod"/>
            </a:pPr>
            <a:r>
              <a:rPr lang="en-GB" sz="2200" dirty="0"/>
              <a:t>Document housing conditions under Covid-19 </a:t>
            </a:r>
          </a:p>
          <a:p>
            <a:pPr marL="514350" indent="-514350">
              <a:buFont typeface="+mj-lt"/>
              <a:buAutoNum type="romanLcPeriod"/>
            </a:pPr>
            <a:endParaRPr lang="en-GB" sz="2200" dirty="0"/>
          </a:p>
          <a:p>
            <a:pPr marL="514350" indent="-514350">
              <a:buFont typeface="+mj-lt"/>
              <a:buAutoNum type="romanLcPeriod"/>
            </a:pPr>
            <a:r>
              <a:rPr lang="en-GB" sz="2200" dirty="0"/>
              <a:t>Gather evidence from the perspective of asylum seekers</a:t>
            </a:r>
          </a:p>
          <a:p>
            <a:pPr marL="514350" indent="-514350">
              <a:buFont typeface="+mj-lt"/>
              <a:buAutoNum type="romanLcPeriod"/>
            </a:pPr>
            <a:endParaRPr lang="en-GB" sz="2200" dirty="0"/>
          </a:p>
          <a:p>
            <a:pPr marL="514350" indent="-514350">
              <a:buFont typeface="+mj-lt"/>
              <a:buAutoNum type="romanLcPeriod"/>
            </a:pPr>
            <a:r>
              <a:rPr lang="en-GB" sz="2200" dirty="0"/>
              <a:t>To influence government policies and change the system for the better</a:t>
            </a:r>
          </a:p>
          <a:p>
            <a:pPr marL="514350" indent="-514350">
              <a:buFont typeface="+mj-lt"/>
              <a:buAutoNum type="romanLcPeriod"/>
            </a:pPr>
            <a:endParaRPr lang="en-GB" sz="2200" dirty="0"/>
          </a:p>
          <a:p>
            <a:pPr marL="514350" indent="-514350">
              <a:buFont typeface="+mj-lt"/>
              <a:buAutoNum type="romanLcPeriod"/>
            </a:pPr>
            <a:r>
              <a:rPr lang="en-GB" sz="2200" dirty="0"/>
              <a:t>To raise public awareness about the issues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 descr="A picture containing wall, indoor, ceiling, plane&#10;&#10;Description automatically generated">
            <a:extLst>
              <a:ext uri="{FF2B5EF4-FFF2-40B4-BE49-F238E27FC236}">
                <a16:creationId xmlns:a16="http://schemas.microsoft.com/office/drawing/2014/main" id="{66F63482-295D-85CC-A7C9-F32BC05E85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62351" y="1446560"/>
            <a:ext cx="2574524" cy="19308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EC7A78-75FC-5874-4BD7-D9345E862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7" y="3982918"/>
            <a:ext cx="1930895" cy="257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117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A85FF-0116-4E8F-A805-E6F8B7B7E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digital ethnography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92D26-06BB-4EF6-971C-319468BB3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000" y="1825625"/>
            <a:ext cx="4308064" cy="4339679"/>
          </a:xfrm>
        </p:spPr>
        <p:txBody>
          <a:bodyPr>
            <a:normAutofit/>
          </a:bodyPr>
          <a:lstStyle/>
          <a:p>
            <a:pPr lvl="1"/>
            <a:r>
              <a:rPr lang="en-GB" sz="1900" dirty="0"/>
              <a:t> </a:t>
            </a:r>
            <a:r>
              <a:rPr lang="en-GB" sz="1800" dirty="0"/>
              <a:t>Do research together with MORE, a migrant led grassroots group in Glasgow advocating for human rights and dignity for asylum seekers and refugees living in the UK</a:t>
            </a:r>
          </a:p>
          <a:p>
            <a:pPr lvl="1"/>
            <a:endParaRPr lang="en-GB" sz="1800" dirty="0"/>
          </a:p>
          <a:p>
            <a:pPr lvl="1"/>
            <a:r>
              <a:rPr lang="en-GB" sz="1800" dirty="0"/>
              <a:t>Research ‘not on but with’ those individuals whose lives are being studied</a:t>
            </a:r>
          </a:p>
          <a:p>
            <a:pPr lvl="1"/>
            <a:endParaRPr lang="en-GB" sz="1800" dirty="0"/>
          </a:p>
          <a:p>
            <a:pPr lvl="1"/>
            <a:r>
              <a:rPr lang="en-GB" sz="1800" dirty="0"/>
              <a:t>Working together throughout the research process, data collection, analysis, etc. </a:t>
            </a:r>
          </a:p>
          <a:p>
            <a:pPr lvl="1"/>
            <a:endParaRPr lang="en-GB" sz="18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2" descr="Phone top ups for Asylum Seekers &amp;amp; Refugee in COVID19 Lock down | Chuffed |  Non-profit charity and social enterprise fundraising">
            <a:extLst>
              <a:ext uri="{FF2B5EF4-FFF2-40B4-BE49-F238E27FC236}">
                <a16:creationId xmlns:a16="http://schemas.microsoft.com/office/drawing/2014/main" id="{361267BD-05F2-4632-9D39-9683C2F8C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538893"/>
            <a:ext cx="3168352" cy="178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498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08AE5-6F99-9674-1214-7A86C981A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Trust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246A9-2D34-3A5C-EACD-0D5EEF543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000" y="1825625"/>
            <a:ext cx="4668104" cy="4351338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Approaching MORE </a:t>
            </a:r>
          </a:p>
          <a:p>
            <a:pPr lvl="1"/>
            <a:r>
              <a:rPr lang="en-GB" sz="1800" dirty="0"/>
              <a:t>Open and clear about the aims of research and why choosing them</a:t>
            </a:r>
          </a:p>
          <a:p>
            <a:pPr lvl="1"/>
            <a:endParaRPr lang="en-GB" dirty="0"/>
          </a:p>
          <a:p>
            <a:pPr marL="342900" lvl="1" indent="0">
              <a:buNone/>
            </a:pPr>
            <a:endParaRPr lang="en-GB" dirty="0"/>
          </a:p>
          <a:p>
            <a:r>
              <a:rPr lang="en-GB" dirty="0"/>
              <a:t>Getting MORE involved  in the research</a:t>
            </a:r>
          </a:p>
          <a:p>
            <a:pPr lvl="2"/>
            <a:r>
              <a:rPr lang="en-GB" dirty="0"/>
              <a:t>2 community researchers </a:t>
            </a:r>
          </a:p>
          <a:p>
            <a:pPr lvl="2"/>
            <a:r>
              <a:rPr lang="en-GB" dirty="0"/>
              <a:t>Documentary </a:t>
            </a:r>
          </a:p>
          <a:p>
            <a:pPr lvl="2"/>
            <a:endParaRPr lang="en-GB" dirty="0"/>
          </a:p>
          <a:p>
            <a:pPr lvl="2"/>
            <a:endParaRPr lang="en-GB" dirty="0"/>
          </a:p>
          <a:p>
            <a:r>
              <a:rPr lang="en-GB" dirty="0"/>
              <a:t>Co-design of study</a:t>
            </a:r>
          </a:p>
          <a:p>
            <a:pPr lvl="1"/>
            <a:r>
              <a:rPr lang="en-GB" sz="1600" dirty="0"/>
              <a:t>Use of laptops, not phones</a:t>
            </a:r>
          </a:p>
          <a:p>
            <a:pPr lvl="1"/>
            <a:r>
              <a:rPr lang="en-GB" sz="1600" dirty="0"/>
              <a:t>Interpreters – Arabic, French, Spanish</a:t>
            </a:r>
          </a:p>
          <a:p>
            <a:pPr lvl="1"/>
            <a:endParaRPr lang="en-GB" sz="1600" dirty="0"/>
          </a:p>
          <a:p>
            <a:pPr lvl="1"/>
            <a:endParaRPr lang="en-GB" sz="2000" dirty="0"/>
          </a:p>
          <a:p>
            <a:pPr lvl="1"/>
            <a:endParaRPr lang="en-GB" dirty="0"/>
          </a:p>
          <a:p>
            <a:pPr marL="0" indent="0">
              <a:buNone/>
            </a:pPr>
            <a:r>
              <a:rPr lang="en-GB" dirty="0"/>
              <a:t>		</a:t>
            </a:r>
          </a:p>
          <a:p>
            <a:pPr marL="685800" lvl="2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A0F020E-EFA8-20F2-ADA2-4C38AE2250AD}"/>
              </a:ext>
            </a:extLst>
          </p:cNvPr>
          <p:cNvSpPr/>
          <p:nvPr/>
        </p:nvSpPr>
        <p:spPr>
          <a:xfrm>
            <a:off x="5364088" y="1609031"/>
            <a:ext cx="3672408" cy="3639938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1400" i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“As you are aware this kind of partnership requires </a:t>
            </a:r>
            <a:r>
              <a:rPr lang="en-GB" sz="1400" b="1" i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mutual trust </a:t>
            </a:r>
            <a:r>
              <a:rPr lang="en-GB" sz="1400" i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which requires the commitment of both parties. As a result, I would like to propose an initial phone meeting with you so I can get a better understanding of the focused study, followed by a zoom meeting with our group. This will provide an opportunity for you to provide some context regarding the research process, the focus study and crucially </a:t>
            </a:r>
            <a:r>
              <a:rPr lang="en-GB" sz="1400" b="1" i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 impact of these studies in influencing government policy </a:t>
            </a:r>
            <a:r>
              <a:rPr lang="en-GB" sz="1400" i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and or societal perception.”</a:t>
            </a:r>
            <a:endParaRPr lang="en-GB" sz="1400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737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854C0-18FC-4534-AF61-432E9CF1C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2DD63-2024-4061-953D-98B43A9DE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000" y="1825624"/>
            <a:ext cx="4668104" cy="4915743"/>
          </a:xfrm>
        </p:spPr>
        <p:txBody>
          <a:bodyPr>
            <a:normAutofit/>
          </a:bodyPr>
          <a:lstStyle/>
          <a:p>
            <a:r>
              <a:rPr lang="en-GB" dirty="0"/>
              <a:t>Recruitment –  pretty quickly </a:t>
            </a:r>
          </a:p>
          <a:p>
            <a:pPr lvl="1"/>
            <a:r>
              <a:rPr lang="en-GB" sz="1600" dirty="0"/>
              <a:t>8 men and 6 women of different ages, nationalities, etc  - all had experiences of hotel-type accommodation </a:t>
            </a:r>
          </a:p>
          <a:p>
            <a:pPr lvl="1"/>
            <a:r>
              <a:rPr lang="en-GB" sz="1600" dirty="0"/>
              <a:t>MORE already having trusted relationships with individuals </a:t>
            </a:r>
          </a:p>
          <a:p>
            <a:pPr marL="342900" lvl="1" indent="0">
              <a:buNone/>
            </a:pPr>
            <a:endParaRPr lang="en-GB" sz="1600" dirty="0"/>
          </a:p>
          <a:p>
            <a:r>
              <a:rPr lang="en-GB" dirty="0"/>
              <a:t>Managing these existing relationships </a:t>
            </a:r>
          </a:p>
          <a:p>
            <a:pPr lvl="1"/>
            <a:r>
              <a:rPr lang="en-GB" sz="1600" dirty="0"/>
              <a:t>Became part of research as well as service</a:t>
            </a:r>
          </a:p>
          <a:p>
            <a:pPr lvl="1"/>
            <a:r>
              <a:rPr lang="en-GB" sz="1600" dirty="0"/>
              <a:t>Create dilemmas for few participants </a:t>
            </a:r>
          </a:p>
          <a:p>
            <a:pPr lvl="1"/>
            <a:r>
              <a:rPr lang="en-GB" sz="1600" dirty="0"/>
              <a:t>Feeling obliged to participate </a:t>
            </a:r>
          </a:p>
          <a:p>
            <a:pPr lvl="1"/>
            <a:r>
              <a:rPr lang="en-GB" sz="1600" dirty="0"/>
              <a:t>Care not to affect people’s access to support</a:t>
            </a:r>
          </a:p>
          <a:p>
            <a:pPr marL="342900" lvl="1" indent="0">
              <a:buNone/>
            </a:pPr>
            <a:endParaRPr lang="en-GB" sz="1600" dirty="0"/>
          </a:p>
          <a:p>
            <a:pPr marL="342900" lvl="1" indent="0">
              <a:buNone/>
            </a:pPr>
            <a:endParaRPr lang="en-GB" sz="1700" dirty="0"/>
          </a:p>
          <a:p>
            <a:pPr marL="685800" lvl="2" indent="0">
              <a:buNone/>
            </a:pPr>
            <a:endParaRPr lang="en-GB" sz="26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A31CA07-F2D4-9392-5E2F-B851E84375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695746"/>
            <a:ext cx="3357286" cy="161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52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51462-12B4-A2A9-93FE-F38F7C02F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Co-learning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67CD2-7EDC-75AA-0C2F-18FCEEB75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000" y="1825625"/>
            <a:ext cx="4236056" cy="4351338"/>
          </a:xfrm>
        </p:spPr>
        <p:txBody>
          <a:bodyPr>
            <a:normAutofit fontScale="92500"/>
          </a:bodyPr>
          <a:lstStyle/>
          <a:p>
            <a:r>
              <a:rPr lang="en-GB" dirty="0"/>
              <a:t> Practitioners-cum-researchers</a:t>
            </a:r>
          </a:p>
          <a:p>
            <a:pPr lvl="1"/>
            <a:r>
              <a:rPr lang="en-GB" sz="1600" dirty="0"/>
              <a:t>Weekly meetings conversations with participants - very difficult circumstances</a:t>
            </a:r>
          </a:p>
          <a:p>
            <a:pPr lvl="1"/>
            <a:r>
              <a:rPr lang="en-GB" sz="1600" dirty="0"/>
              <a:t>Doing interview online through interpreting</a:t>
            </a:r>
          </a:p>
          <a:p>
            <a:pPr lvl="1"/>
            <a:r>
              <a:rPr lang="en-GB" sz="1600" dirty="0"/>
              <a:t>Also carrying daily work - busy practitioners </a:t>
            </a:r>
          </a:p>
          <a:p>
            <a:pPr marL="685800" lvl="2" indent="0">
              <a:buNone/>
            </a:pPr>
            <a:endParaRPr lang="en-GB" dirty="0"/>
          </a:p>
          <a:p>
            <a:r>
              <a:rPr lang="en-GB" dirty="0"/>
              <a:t>How to ‘collect data’? What is research? </a:t>
            </a:r>
          </a:p>
          <a:p>
            <a:pPr lvl="1"/>
            <a:r>
              <a:rPr lang="en-GB" sz="1600" dirty="0"/>
              <a:t>Use WhatsApp? Skype? Zoom? –  different ways of working/researching</a:t>
            </a:r>
          </a:p>
          <a:p>
            <a:pPr lvl="1"/>
            <a:r>
              <a:rPr lang="en-GB" sz="1600" dirty="0"/>
              <a:t>What to ask participants? New questions? What not to ask?</a:t>
            </a:r>
          </a:p>
          <a:p>
            <a:pPr lvl="1"/>
            <a:endParaRPr lang="en-GB" sz="1600" dirty="0"/>
          </a:p>
          <a:p>
            <a:r>
              <a:rPr lang="en-GB" sz="2000" dirty="0"/>
              <a:t>Ongoing conversations and co-learning </a:t>
            </a:r>
          </a:p>
          <a:p>
            <a:pPr marL="342900" lvl="1" indent="0">
              <a:buNone/>
            </a:pPr>
            <a:endParaRPr lang="en-GB" sz="1600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lvl="1"/>
            <a:endParaRPr lang="en-GB" dirty="0"/>
          </a:p>
        </p:txBody>
      </p:sp>
      <p:pic>
        <p:nvPicPr>
          <p:cNvPr id="6" name="Picture 5" descr="A group of people sitting on a bench&#10;&#10;Description automatically generated">
            <a:extLst>
              <a:ext uri="{FF2B5EF4-FFF2-40B4-BE49-F238E27FC236}">
                <a16:creationId xmlns:a16="http://schemas.microsoft.com/office/drawing/2014/main" id="{7F265E58-EE29-0A0E-813C-D2451EF31E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348880"/>
            <a:ext cx="3359865" cy="251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02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Visual diaries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459" y="1584221"/>
            <a:ext cx="3659992" cy="4188123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Another layer in co-production  </a:t>
            </a:r>
          </a:p>
          <a:p>
            <a:r>
              <a:rPr lang="en-US" sz="2200" dirty="0"/>
              <a:t>Participants having  a say in the research process </a:t>
            </a:r>
          </a:p>
          <a:p>
            <a:pPr lvl="1"/>
            <a:r>
              <a:rPr lang="en-US" sz="1800" dirty="0"/>
              <a:t>take photos, record your voice,  or make short videos of  daily life</a:t>
            </a:r>
          </a:p>
          <a:p>
            <a:pPr marL="342900" lvl="1" indent="0">
              <a:buNone/>
            </a:pPr>
            <a:endParaRPr lang="en-US" sz="2200" dirty="0"/>
          </a:p>
          <a:p>
            <a:r>
              <a:rPr lang="en-US" sz="2200" dirty="0"/>
              <a:t>Some didn’t feel like sending regularly </a:t>
            </a:r>
          </a:p>
          <a:p>
            <a:pPr lvl="1"/>
            <a:r>
              <a:rPr lang="en-GB" sz="1600" dirty="0"/>
              <a:t>Under challenging circumstances –  not just Covid but Hostile Environment </a:t>
            </a:r>
          </a:p>
          <a:p>
            <a:pPr marL="0" indent="0">
              <a:buNone/>
            </a:pPr>
            <a:endParaRPr lang="en-US" sz="2200" dirty="0"/>
          </a:p>
          <a:p>
            <a:r>
              <a:rPr lang="en-US" sz="2200" dirty="0"/>
              <a:t>A few didn’t want to be in the film </a:t>
            </a:r>
          </a:p>
          <a:p>
            <a:endParaRPr lang="en-US" dirty="0"/>
          </a:p>
          <a:p>
            <a:pPr marL="3429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8997C3-2E0E-4A11-E023-795623269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566794"/>
            <a:ext cx="4260158" cy="37244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0077E8-E0CA-5652-4987-2D8E93B11999}"/>
              </a:ext>
            </a:extLst>
          </p:cNvPr>
          <p:cNvSpPr txBox="1"/>
          <p:nvPr/>
        </p:nvSpPr>
        <p:spPr>
          <a:xfrm>
            <a:off x="4932040" y="5373216"/>
            <a:ext cx="40441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I’m Still Here (18 min) – 2022</a:t>
            </a:r>
          </a:p>
          <a:p>
            <a:pPr algn="ctr"/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https://www.youtube.com/watch?v=PBbZWzYMHsQ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797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C4A2C-7342-4A5A-B1C1-98B72D037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Feedback and sharing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14BA1-E8DE-5B20-8962-A47F17BC6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000" y="1825625"/>
            <a:ext cx="4220744" cy="4195663"/>
          </a:xfrm>
        </p:spPr>
        <p:txBody>
          <a:bodyPr>
            <a:noAutofit/>
          </a:bodyPr>
          <a:lstStyle/>
          <a:p>
            <a:r>
              <a:rPr lang="en-GB" sz="2200" dirty="0"/>
              <a:t> Research as social event </a:t>
            </a:r>
          </a:p>
          <a:p>
            <a:pPr lvl="1"/>
            <a:r>
              <a:rPr lang="en-GB" sz="1800" dirty="0"/>
              <a:t>2 workshops at the start, 1 feedback event later  about first cut of film </a:t>
            </a:r>
          </a:p>
          <a:p>
            <a:pPr lvl="1"/>
            <a:r>
              <a:rPr lang="en-GB" sz="1500" dirty="0"/>
              <a:t>Getting to know each other  </a:t>
            </a:r>
          </a:p>
          <a:p>
            <a:pPr lvl="1"/>
            <a:r>
              <a:rPr lang="en-GB" sz="1500" dirty="0"/>
              <a:t>Being part of the project</a:t>
            </a:r>
          </a:p>
          <a:p>
            <a:pPr lvl="1"/>
            <a:r>
              <a:rPr lang="en-GB" sz="1500" dirty="0"/>
              <a:t>Sharing culturally an</a:t>
            </a:r>
            <a:r>
              <a:rPr lang="en-GB" sz="1600" dirty="0"/>
              <a:t>d religiously appropriate food</a:t>
            </a:r>
          </a:p>
          <a:p>
            <a:pPr lvl="1"/>
            <a:endParaRPr lang="en-GB" sz="1600" dirty="0"/>
          </a:p>
          <a:p>
            <a:r>
              <a:rPr lang="en-GB" sz="2000" dirty="0"/>
              <a:t>Having their say on research/film: </a:t>
            </a:r>
          </a:p>
          <a:p>
            <a:pPr lvl="1"/>
            <a:r>
              <a:rPr lang="en-GB" sz="1500" dirty="0"/>
              <a:t>Include footage of ‘Mothers and Baby’ Unit.</a:t>
            </a:r>
          </a:p>
          <a:p>
            <a:pPr lvl="1"/>
            <a:r>
              <a:rPr lang="en-GB" sz="1500" dirty="0"/>
              <a:t>Too ‘positive’ some aspects, negative side needs more emphasis </a:t>
            </a:r>
          </a:p>
          <a:p>
            <a:pPr lvl="1"/>
            <a:r>
              <a:rPr lang="en-GB" sz="1500" dirty="0"/>
              <a:t>Pictures of hotels to be included as reminder of these negative experiences </a:t>
            </a:r>
          </a:p>
          <a:p>
            <a:r>
              <a:rPr lang="en-GB" sz="2000" dirty="0"/>
              <a:t>One participant didn’t want to be included in the film  </a:t>
            </a:r>
          </a:p>
          <a:p>
            <a:endParaRPr lang="en-GB" sz="1600" dirty="0"/>
          </a:p>
          <a:p>
            <a:endParaRPr lang="en-GB" dirty="0"/>
          </a:p>
        </p:txBody>
      </p:sp>
      <p:pic>
        <p:nvPicPr>
          <p:cNvPr id="6" name="Picture 5" descr="A group of people sitting in a room&#10;&#10;Description automatically generated">
            <a:extLst>
              <a:ext uri="{FF2B5EF4-FFF2-40B4-BE49-F238E27FC236}">
                <a16:creationId xmlns:a16="http://schemas.microsoft.com/office/drawing/2014/main" id="{AD22DDC7-8C28-2630-3FAE-6BF4609F9D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532992"/>
            <a:ext cx="3705587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47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CC451-38BF-92A9-45D6-29D4F76E8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/>
              <a:t>Ongoing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A3DFB-1B5B-5A86-D8AA-108173FB9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000" y="1825625"/>
            <a:ext cx="4092040" cy="4351338"/>
          </a:xfrm>
        </p:spPr>
        <p:txBody>
          <a:bodyPr>
            <a:normAutofit fontScale="92500"/>
          </a:bodyPr>
          <a:lstStyle/>
          <a:p>
            <a:r>
              <a:rPr lang="en-GB" dirty="0"/>
              <a:t>Film screenings around the UK – Glasgow, Falkirk, Birmingham, Aberdeen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Raise awareness about issues faced by people seeking asylum </a:t>
            </a:r>
          </a:p>
          <a:p>
            <a:endParaRPr lang="en-GB" dirty="0"/>
          </a:p>
          <a:p>
            <a:r>
              <a:rPr lang="en-GB" dirty="0"/>
              <a:t>Maintaining  ongoing relationships with MORE and community </a:t>
            </a:r>
          </a:p>
          <a:p>
            <a:endParaRPr lang="en-GB" dirty="0"/>
          </a:p>
          <a:p>
            <a:r>
              <a:rPr lang="en-GB" dirty="0"/>
              <a:t>On the Margins!</a:t>
            </a:r>
          </a:p>
          <a:p>
            <a:endParaRPr lang="en-GB" dirty="0"/>
          </a:p>
          <a:p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pic>
        <p:nvPicPr>
          <p:cNvPr id="9" name="Picture 8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93501F3E-BC91-148F-C5A7-CE8903DBF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065" y="2603721"/>
            <a:ext cx="3779912" cy="1700961"/>
          </a:xfrm>
          <a:prstGeom prst="rect">
            <a:avLst/>
          </a:prstGeom>
        </p:spPr>
      </p:pic>
      <p:pic>
        <p:nvPicPr>
          <p:cNvPr id="11" name="Picture 10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AD5D1F8-FFD5-58C6-C3AA-D94B6287EB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603" y="365126"/>
            <a:ext cx="2842825" cy="2132119"/>
          </a:xfrm>
          <a:prstGeom prst="rect">
            <a:avLst/>
          </a:prstGeom>
        </p:spPr>
      </p:pic>
      <p:pic>
        <p:nvPicPr>
          <p:cNvPr id="8" name="Picture 7" descr="A red and blue wall with white text&#10;&#10;Description automatically generated">
            <a:extLst>
              <a:ext uri="{FF2B5EF4-FFF2-40B4-BE49-F238E27FC236}">
                <a16:creationId xmlns:a16="http://schemas.microsoft.com/office/drawing/2014/main" id="{DEF040A9-FE7A-FD0C-679F-7EF24B8C4C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066" y="4449602"/>
            <a:ext cx="3779911" cy="204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32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7736F-0CF0-4E3A-5A59-233E492FD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Co-production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D8FAD-310C-AD9A-2A02-7D77C4698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Often seen as an ‘alternative’, ‘messy’ and ‘complex’ form of research</a:t>
            </a:r>
          </a:p>
          <a:p>
            <a:endParaRPr lang="en-GB" dirty="0"/>
          </a:p>
          <a:p>
            <a:r>
              <a:rPr lang="en-GB" dirty="0"/>
              <a:t>But ‘trust’, ‘care’, and ‘relationships’  not just about participatory or co-produced research </a:t>
            </a:r>
          </a:p>
          <a:p>
            <a:endParaRPr lang="en-GB" dirty="0"/>
          </a:p>
          <a:p>
            <a:r>
              <a:rPr lang="en-GB" dirty="0"/>
              <a:t>All kinds of research should be underpinned by these principles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81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763874"/>
            <a:ext cx="7886700" cy="1248458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2800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GB" sz="2800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GB" sz="2800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https://tempacco.wordpress.com/</a:t>
            </a:r>
            <a:br>
              <a:rPr lang="en-GB" sz="2800" dirty="0">
                <a:solidFill>
                  <a:srgbClr val="FFFF00"/>
                </a:solidFill>
              </a:rPr>
            </a:br>
            <a:br>
              <a:rPr lang="en-GB" sz="2800" dirty="0">
                <a:solidFill>
                  <a:srgbClr val="FFFF00"/>
                </a:solidFill>
              </a:rPr>
            </a:br>
            <a:r>
              <a:rPr lang="en-GB" sz="2800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https://onthemargins.org.uk/</a:t>
            </a:r>
            <a:r>
              <a:rPr lang="en-GB" sz="2800" dirty="0">
                <a:solidFill>
                  <a:srgbClr val="FFFF00"/>
                </a:solidFill>
              </a:rPr>
              <a:t>  </a:t>
            </a:r>
          </a:p>
        </p:txBody>
      </p:sp>
      <p:pic>
        <p:nvPicPr>
          <p:cNvPr id="1026" name="Picture 2" descr="thanks! paper and black pen on wood surface">
            <a:extLst>
              <a:ext uri="{FF2B5EF4-FFF2-40B4-BE49-F238E27FC236}">
                <a16:creationId xmlns:a16="http://schemas.microsoft.com/office/drawing/2014/main" id="{914B7FB3-5930-4D18-A834-C4E8826DF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337" y="1082661"/>
            <a:ext cx="5237326" cy="349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308708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7427</TotalTime>
  <Words>671</Words>
  <Application>Microsoft Office PowerPoint</Application>
  <PresentationFormat>On-screen Show (4:3)</PresentationFormat>
  <Paragraphs>119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Corbel</vt:lpstr>
      <vt:lpstr>Depth</vt:lpstr>
      <vt:lpstr>PowerPoint Presentation</vt:lpstr>
      <vt:lpstr>About the study </vt:lpstr>
      <vt:lpstr>A digital ethnography </vt:lpstr>
      <vt:lpstr>Trust </vt:lpstr>
      <vt:lpstr>Care</vt:lpstr>
      <vt:lpstr>Co-learning</vt:lpstr>
      <vt:lpstr>Visual diaries</vt:lpstr>
      <vt:lpstr>Feedback and sharing </vt:lpstr>
      <vt:lpstr>Ongoing relationships</vt:lpstr>
      <vt:lpstr>Co-production </vt:lpstr>
      <vt:lpstr>  https://tempacco.wordpress.com/  https://onthemargins.org.uk/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Taulant Guma [tag6]</dc:creator>
  <cp:lastModifiedBy>Guma, Taulant</cp:lastModifiedBy>
  <cp:revision>1161</cp:revision>
  <cp:lastPrinted>2022-02-22T13:38:32Z</cp:lastPrinted>
  <dcterms:created xsi:type="dcterms:W3CDTF">2018-04-16T09:02:19Z</dcterms:created>
  <dcterms:modified xsi:type="dcterms:W3CDTF">2025-01-06T11:58:14Z</dcterms:modified>
</cp:coreProperties>
</file>